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64" r:id="rId5"/>
    <p:sldId id="267" r:id="rId6"/>
    <p:sldId id="261" r:id="rId7"/>
    <p:sldId id="26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794"/>
  </p:normalViewPr>
  <p:slideViewPr>
    <p:cSldViewPr snapToGrid="0" snapToObjects="1">
      <p:cViewPr varScale="1">
        <p:scale>
          <a:sx n="100" d="100"/>
          <a:sy n="100" d="100"/>
        </p:scale>
        <p:origin x="1116" y="90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viewProps" Target="viewProps.xml"  /><Relationship Id="rId11" Type="http://schemas.openxmlformats.org/officeDocument/2006/relationships/theme" Target="theme/theme1.xml"  /><Relationship Id="rId12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presProps" Target="presProp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333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90849"/>
            <a:ext cx="6400800" cy="17526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학번</a:t>
            </a:r>
            <a:r>
              <a:rPr lang="en-US" altLang="ko-KR"/>
              <a:t>: 2019012825</a:t>
            </a:r>
            <a:endParaRPr lang="en-US" altLang="ko-KR"/>
          </a:p>
          <a:p>
            <a:pPr lvl="0">
              <a:defRPr/>
            </a:pPr>
            <a:r>
              <a:rPr/>
              <a:t>이름: </a:t>
            </a:r>
            <a:r>
              <a:rPr lang="ko-KR" altLang="en-US"/>
              <a:t>한승완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담당교수님</a:t>
            </a:r>
            <a:r>
              <a:rPr lang="en-US" altLang="ko-KR"/>
              <a:t>: </a:t>
            </a:r>
            <a:r>
              <a:rPr lang="ko-KR" altLang="en-US"/>
              <a:t>임동균 교수님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537926" y="511314"/>
            <a:ext cx="4068147" cy="696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/>
              <a:t>SU2 </a:t>
            </a:r>
            <a:r>
              <a:rPr lang="ko-KR" altLang="en-US" sz="4000"/>
              <a:t>보고서 </a:t>
            </a:r>
            <a:r>
              <a:rPr lang="en-US" altLang="ko-KR" sz="4000"/>
              <a:t>7</a:t>
            </a:r>
            <a:r>
              <a:rPr lang="ko-KR" altLang="en-US" sz="4000"/>
              <a:t>주차</a:t>
            </a:r>
            <a:endParaRPr lang="ko-KR" altLang="en-US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E360DB-8EE3-42B5-93B2-F00D68D9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34" y="5181600"/>
            <a:ext cx="1505160" cy="14765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889" y="0"/>
            <a:ext cx="1882777" cy="49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700" b="1"/>
              <a:t>격자 조건</a:t>
            </a:r>
            <a:endParaRPr lang="ko-KR" altLang="en-US" sz="2700" b="1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9623" y="1604752"/>
            <a:ext cx="4824377" cy="3536044"/>
          </a:xfrm>
          <a:prstGeom prst="rect">
            <a:avLst/>
          </a:prstGeom>
        </p:spPr>
      </p:pic>
      <p:sp>
        <p:nvSpPr>
          <p:cNvPr id="46" name="가로 글상자 45"/>
          <p:cNvSpPr txBox="1"/>
          <p:nvPr/>
        </p:nvSpPr>
        <p:spPr>
          <a:xfrm>
            <a:off x="0" y="593725"/>
            <a:ext cx="4921766" cy="65481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sz="1200"/>
              <a:t>➤ Problem Definition</a:t>
            </a:r>
            <a:endParaRPr lang="en-US" sz="1200"/>
          </a:p>
          <a:p>
            <a:pPr lvl="0">
              <a:defRPr/>
            </a:pPr>
            <a:r>
              <a:rPr lang="en-US" sz="1200"/>
              <a:t> • SOLVER= RANS</a:t>
            </a:r>
            <a:endParaRPr lang="en-US" sz="1200"/>
          </a:p>
          <a:p>
            <a:pPr lvl="0">
              <a:defRPr/>
            </a:pPr>
            <a:endParaRPr lang="en-US" sz="1200"/>
          </a:p>
          <a:p>
            <a:pPr lvl="0">
              <a:defRPr/>
            </a:pPr>
            <a:r>
              <a:rPr lang="en-US" sz="1200"/>
              <a:t>➤ COMPRESSIBLE FREE-STREAM DEFINITION</a:t>
            </a:r>
            <a:endParaRPr lang="en-US" sz="1200"/>
          </a:p>
          <a:p>
            <a:pPr lvl="0">
              <a:defRPr/>
            </a:pPr>
            <a:r>
              <a:rPr lang="en-US" sz="1200"/>
              <a:t> • MACH_NUMBER= 0.3</a:t>
            </a:r>
            <a:endParaRPr lang="en-US" sz="1200"/>
          </a:p>
          <a:p>
            <a:pPr lvl="0">
              <a:defRPr/>
            </a:pPr>
            <a:r>
              <a:rPr lang="en-US" sz="1200"/>
              <a:t> • AOA= 0.0</a:t>
            </a:r>
            <a:endParaRPr lang="en-US" sz="1200"/>
          </a:p>
          <a:p>
            <a:pPr lvl="0">
              <a:defRPr/>
            </a:pPr>
            <a:r>
              <a:rPr lang="en-US" sz="1200"/>
              <a:t> • FREESTREAM_TEMPERATURE= 288.15</a:t>
            </a:r>
            <a:endParaRPr lang="en-US" sz="1200"/>
          </a:p>
          <a:p>
            <a:pPr lvl="0">
              <a:defRPr/>
            </a:pPr>
            <a:r>
              <a:rPr lang="en-US" sz="1200"/>
              <a:t> • REYNOLDS_NUMBER= 1000.0</a:t>
            </a:r>
            <a:endParaRPr lang="en-US" sz="1200"/>
          </a:p>
          <a:p>
            <a:pPr lvl="0">
              <a:defRPr/>
            </a:pPr>
            <a:r>
              <a:rPr lang="en-US" sz="1200"/>
              <a:t> • REYNOLDS_LENGTH= 1.0</a:t>
            </a:r>
            <a:endParaRPr lang="en-US" sz="1200"/>
          </a:p>
          <a:p>
            <a:pPr lvl="0">
              <a:defRPr/>
            </a:pPr>
            <a:endParaRPr lang="en-US" sz="1200"/>
          </a:p>
          <a:p>
            <a:pPr lvl="0">
              <a:defRPr/>
            </a:pPr>
            <a:r>
              <a:rPr lang="en-US" sz="1200"/>
              <a:t>➤ COMMON PARAMETERS DEFINING THE NUMERICAL METHOD</a:t>
            </a:r>
            <a:endParaRPr lang="en-US" sz="1200"/>
          </a:p>
          <a:p>
            <a:pPr lvl="0">
              <a:defRPr/>
            </a:pPr>
            <a:r>
              <a:rPr lang="en-US" sz="1200"/>
              <a:t> • NUM_METHOD_GRAD= GREEN_GAUSS</a:t>
            </a:r>
            <a:endParaRPr lang="en-US" sz="1200"/>
          </a:p>
          <a:p>
            <a:pPr lvl="0">
              <a:defRPr/>
            </a:pPr>
            <a:r>
              <a:rPr lang="en-US" sz="1200"/>
              <a:t> • CFL_NUMBER= 1.0</a:t>
            </a:r>
            <a:endParaRPr lang="en-US" sz="1200"/>
          </a:p>
          <a:p>
            <a:pPr lvl="0">
              <a:defRPr/>
            </a:pPr>
            <a:r>
              <a:rPr lang="en-US" sz="1200"/>
              <a:t> • CFL_ADAPT= NO</a:t>
            </a:r>
            <a:endParaRPr lang="en-US" sz="1200"/>
          </a:p>
          <a:p>
            <a:pPr lvl="0">
              <a:defRPr/>
            </a:pPr>
            <a:r>
              <a:rPr lang="en-US" sz="1200"/>
              <a:t> • CFL_ADAPT_PARAM= ( 1.5, 0.5, 1.0, 100.0 )</a:t>
            </a:r>
            <a:endParaRPr lang="en-US" sz="1200"/>
          </a:p>
          <a:p>
            <a:pPr lvl="0">
              <a:defRPr/>
            </a:pPr>
            <a:r>
              <a:rPr lang="en-US" sz="1200"/>
              <a:t> • RK_ALPHA_COEFF= ( 0.66667, 0.66667, 1.000000 )</a:t>
            </a:r>
            <a:endParaRPr lang="en-US" sz="1200"/>
          </a:p>
          <a:p>
            <a:pPr lvl="0">
              <a:defRPr/>
            </a:pPr>
            <a:r>
              <a:rPr lang="en-US" sz="1200"/>
              <a:t> • TIME_ITER= 99999</a:t>
            </a:r>
            <a:endParaRPr lang="en-US" sz="1200"/>
          </a:p>
          <a:p>
            <a:pPr lvl="0">
              <a:defRPr/>
            </a:pPr>
            <a:endParaRPr lang="en-US" sz="1200"/>
          </a:p>
          <a:p>
            <a:pPr lvl="0">
              <a:defRPr/>
            </a:pPr>
            <a:r>
              <a:rPr lang="en-US" sz="1200"/>
              <a:t>➤ MULTIGRID PARAMETERS</a:t>
            </a:r>
            <a:endParaRPr lang="en-US" sz="1200"/>
          </a:p>
          <a:p>
            <a:pPr lvl="0">
              <a:defRPr/>
            </a:pPr>
            <a:r>
              <a:rPr lang="en-US" sz="1200"/>
              <a:t> • MGLEVEL= 3</a:t>
            </a:r>
            <a:endParaRPr lang="en-US" sz="1200"/>
          </a:p>
          <a:p>
            <a:pPr lvl="0">
              <a:defRPr/>
            </a:pPr>
            <a:r>
              <a:rPr lang="en-US" sz="1200"/>
              <a:t> • MGCYCLE= V_CYCLE</a:t>
            </a:r>
            <a:endParaRPr lang="en-US" sz="1200"/>
          </a:p>
          <a:p>
            <a:pPr lvl="0">
              <a:defRPr/>
            </a:pPr>
            <a:r>
              <a:rPr lang="en-US" sz="1200"/>
              <a:t> • MG_PRE_SMOOTH= ( 1, 2, 3, 3 )</a:t>
            </a:r>
            <a:endParaRPr lang="en-US" sz="1200"/>
          </a:p>
          <a:p>
            <a:pPr lvl="0">
              <a:defRPr/>
            </a:pPr>
            <a:r>
              <a:rPr lang="en-US" sz="1200"/>
              <a:t> • MG_POST_SMOOTH= ( 2, 2, 2, 2 )</a:t>
            </a:r>
            <a:endParaRPr lang="en-US" sz="1200"/>
          </a:p>
          <a:p>
            <a:pPr lvl="0">
              <a:defRPr/>
            </a:pPr>
            <a:r>
              <a:rPr lang="en-US" sz="1200"/>
              <a:t> • MG_DAMP_RESTRICTION= 0.7</a:t>
            </a:r>
            <a:endParaRPr lang="en-US" sz="1200"/>
          </a:p>
          <a:p>
            <a:pPr lvl="0">
              <a:defRPr/>
            </a:pPr>
            <a:r>
              <a:rPr lang="en-US" sz="1200"/>
              <a:t> • MG_DAMP_PROLONGATION= 0.7</a:t>
            </a:r>
            <a:endParaRPr lang="en-US" sz="1200"/>
          </a:p>
          <a:p>
            <a:pPr lvl="0">
              <a:defRPr/>
            </a:pPr>
            <a:endParaRPr lang="en-US" sz="1200"/>
          </a:p>
          <a:p>
            <a:pPr lvl="0">
              <a:defRPr/>
            </a:pPr>
            <a:r>
              <a:rPr lang="en-US" altLang="ko-KR" sz="1200"/>
              <a:t>➤ DYNAMIC MESH DEFINITION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• GRID_MOVEMENT= RIGID_MOTION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• MOTION_ORIGIN= 0.25 0.0 0.0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• PLUNGING_OMEGA= 0.0 106.69842 0.0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• PLUNGING_AMPL= 0.0 1.01 0.0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• PITCHING_AMPL= (0.0, 0.0, 8.0)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• PITCHING_OMEGA= (0.0, 0.0, 14.91675)</a:t>
            </a:r>
            <a:endParaRPr lang="en-US" altLang="ko-KR" sz="12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0621389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가로 글상자 3"/>
          <p:cNvSpPr txBox="1"/>
          <p:nvPr/>
        </p:nvSpPr>
        <p:spPr>
          <a:xfrm>
            <a:off x="2349499" y="768350"/>
            <a:ext cx="914400" cy="914400"/>
          </a:xfrm>
          <a:prstGeom prst="rect">
            <a:avLst/>
          </a:prstGeom>
        </p:spPr>
        <p:txBody>
          <a:bodyPr wrap="none"/>
          <a:p>
            <a:pPr lvl="0">
              <a:defRPr/>
            </a:pPr>
            <a:endParaRPr/>
          </a:p>
        </p:txBody>
      </p:sp>
      <p:sp>
        <p:nvSpPr>
          <p:cNvPr id="6" name="가로 글상자 5"/>
          <p:cNvSpPr txBox="1"/>
          <p:nvPr/>
        </p:nvSpPr>
        <p:spPr>
          <a:xfrm>
            <a:off x="3322134" y="425604"/>
            <a:ext cx="2650737" cy="493751"/>
          </a:xfrm>
          <a:prstGeom prst="rect">
            <a:avLst/>
          </a:prstGeom>
        </p:spPr>
        <p:txBody>
          <a:bodyPr wrap="square"/>
          <a:p>
            <a:pPr lvl="0">
              <a:defRPr/>
            </a:pPr>
            <a:r>
              <a:rPr lang="ko-KR" altLang="en-US" sz="2200" b="1"/>
              <a:t>해석 결과 및 평가</a:t>
            </a:r>
            <a:endParaRPr lang="ko-KR" altLang="en-US" sz="2200" b="1"/>
          </a:p>
          <a:p>
            <a:pPr lvl="0">
              <a:defRPr/>
            </a:pPr>
            <a:endParaRPr sz="1600"/>
          </a:p>
          <a:p>
            <a:pPr lvl="0">
              <a:defRPr/>
            </a:pPr>
            <a:r>
              <a:rPr lang="ko-KR" altLang="en-US" sz="1600"/>
              <a:t>  </a:t>
            </a:r>
            <a:endParaRPr sz="1600"/>
          </a:p>
        </p:txBody>
      </p:sp>
      <p:pic>
        <p:nvPicPr>
          <p:cNvPr id="12" name="녹음 2025-11-06 124415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1944413"/>
            <a:ext cx="9144000" cy="37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1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가로 글상자 12"/>
          <p:cNvSpPr txBox="1"/>
          <p:nvPr/>
        </p:nvSpPr>
        <p:spPr>
          <a:xfrm>
            <a:off x="330052" y="262890"/>
            <a:ext cx="8483896" cy="63322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/>
              <a:t>Results &amp; Discussion (Plunging + Pitching NACA0012)</a:t>
            </a:r>
            <a:endParaRPr/>
          </a:p>
          <a:p>
            <a:pPr lvl="0">
              <a:defRPr/>
            </a:pPr>
            <a:r>
              <a:rPr sz="1400"/>
              <a:t>1. 유동 특징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플런징(수직 변위)과 피칭(받음각 변화)이 동시에 작용하면서 에어포일 주변의 압력장이 주기적으로 역전됨.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초기 위치에서는 상면 저압–하면 고압의 일반적인 양력 분포가 나타나고,</a:t>
            </a:r>
            <a:endParaRPr sz="1400"/>
          </a:p>
          <a:p>
            <a:pPr lvl="0">
              <a:defRPr/>
            </a:pPr>
            <a:r>
              <a:rPr sz="1400"/>
              <a:t>에어포일이 상승 구간에 들어가면 상대 유입 방향이 바뀌어</a:t>
            </a:r>
            <a:endParaRPr sz="1400"/>
          </a:p>
          <a:p>
            <a:pPr lvl="0">
              <a:defRPr/>
            </a:pPr>
            <a:r>
              <a:rPr sz="1400"/>
              <a:t>상면 고압–하면 저압으로 압력 분포가 뒤집힌다.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이러한 패턴은 한 주기(period) 내에서 반복적이며 안정적으로 유지됨.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2. 압력 분포 변화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flow.vtu 결과에서 상면 흡입(저압) 영역과 하면 압축(고압) 영역이 주기적으로 교대하는 것이 확인됨.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Re=1000 조건이므로 큰 박리나 난류 구조보다는</a:t>
            </a:r>
            <a:endParaRPr sz="1400"/>
          </a:p>
          <a:p>
            <a:pPr lvl="0">
              <a:defRPr/>
            </a:pPr>
            <a:r>
              <a:rPr sz="1400"/>
              <a:t>부착 유동 상태에서 압력장 변동이 주된 비정상 효과를 만드는 형태임.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유효받음각(α_eff)이</a:t>
            </a:r>
            <a:r>
              <a:rPr lang="ko-KR" altLang="en-US" sz="1400"/>
              <a:t> </a:t>
            </a:r>
            <a:r>
              <a:rPr sz="1400"/>
              <a:t>플런징 속도 + 피칭 각도 변화에 의해</a:t>
            </a:r>
            <a:r>
              <a:rPr lang="ko-KR" altLang="en-US" sz="1400"/>
              <a:t> </a:t>
            </a:r>
            <a:r>
              <a:rPr sz="1400"/>
              <a:t>순간적으로 크게 증가·감소하며</a:t>
            </a:r>
            <a:r>
              <a:rPr lang="ko-KR" altLang="en-US" sz="1400"/>
              <a:t> </a:t>
            </a:r>
            <a:r>
              <a:rPr sz="1400"/>
              <a:t>양력 생성 방향이 반복적으로 변함.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3. 비정상 양력 거동 (정성적)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양력 신호(CL)는 양–음 진동 형태로 반복될 것으로 예상됨.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플런징은 양력의 진폭을 크게 만들고, 피칭은 위상(phase)을 조절하는 역할을 함.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즉, 두 운동의 결합으로 주기적·비정상적 양력 생산 메커니즘이 형성됨.</a:t>
            </a:r>
            <a:endParaRPr sz="1400"/>
          </a:p>
          <a:p>
            <a:pPr lvl="0">
              <a:defRPr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757303968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547169" y="736599"/>
            <a:ext cx="622299" cy="38099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sp>
        <p:nvSpPr>
          <p:cNvPr id="15" name="직사각형 14"/>
          <p:cNvSpPr/>
          <p:nvPr/>
        </p:nvSpPr>
        <p:spPr>
          <a:xfrm>
            <a:off x="6236019" y="5270500"/>
            <a:ext cx="622299" cy="38099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5864" y="229482"/>
            <a:ext cx="3285371" cy="319951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64696" y="2237944"/>
            <a:ext cx="1502095" cy="238211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0" y="1117598"/>
            <a:ext cx="4535805" cy="50420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◆ Analysis grid conditions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File name: mesh_caradonna_tung.su2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➤ Mesh Definition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NDIME= 3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NELEM= 326085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➤ COMPRESSIBLE AND INCOMPRESSIBLE FREE-STREAM DEFINITION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MACH_NUMBER= 0.0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AOA= 0.0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SIDESLIP_ANGLE= 0.0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FREESTREAM_PRESSURE= 101325.0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FREESTREAM_TEMPERATURE= 288.15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➤ DYNAMIC MESH DEFINITION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GRID_MOVEMENT= ROTATING_FRAME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MACH_MOTION= 0.877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MOTION_ORIGIN= 0.0 0.0 0.0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ROTATION_RATE= 261.79938779914943 0.0 0.0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➤ MULTIGRID PARAMETERS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MGLEVEL= 3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MGCYCLE= W_CYCLE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MG_PRE_SMOOTH= ( 1, 2, 3, 3 )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MG_POST_SMOOTH= ( 0, 0, 0, 0 )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MG_CORRECTION_SMOOTH= ( 0, 0, 0, 0 )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MG_DAMP_RESTRICTION= 0.9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• MG_DAMP_PROLONGATION= 0.9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33" name="가로 글상자 32"/>
          <p:cNvSpPr txBox="1"/>
          <p:nvPr/>
        </p:nvSpPr>
        <p:spPr>
          <a:xfrm>
            <a:off x="0" y="343532"/>
            <a:ext cx="1291590" cy="39306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000" b="1"/>
              <a:t>격자 조건</a:t>
            </a:r>
            <a:endParaRPr lang="ko-KR" altLang="en-US" sz="2000" b="1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8135" y="3429000"/>
            <a:ext cx="2733100" cy="33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91322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가로 글상자 2"/>
          <p:cNvSpPr txBox="1"/>
          <p:nvPr/>
        </p:nvSpPr>
        <p:spPr>
          <a:xfrm>
            <a:off x="0" y="352823"/>
            <a:ext cx="9144000" cy="61523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sz="1900" b="1"/>
              <a:t>Results &amp; Discussion</a:t>
            </a:r>
            <a:r>
              <a:rPr lang="en-US" altLang="ko-KR" sz="1900" b="1"/>
              <a:t>(rot caradonna tung)</a:t>
            </a:r>
            <a:endParaRPr lang="en-US" altLang="ko-KR" sz="1900" b="1"/>
          </a:p>
          <a:p>
            <a:pPr lvl="0">
              <a:defRPr/>
            </a:pPr>
            <a:endParaRPr sz="1900" b="1"/>
          </a:p>
          <a:p>
            <a:pPr lvl="0">
              <a:defRPr/>
            </a:pPr>
            <a:r>
              <a:rPr sz="1500"/>
              <a:t>전체 유동 특성</a:t>
            </a:r>
            <a:endParaRPr sz="1500"/>
          </a:p>
          <a:p>
            <a:pPr lvl="0">
              <a:defRPr/>
            </a:pPr>
            <a:endParaRPr sz="1500"/>
          </a:p>
          <a:p>
            <a:pPr lvl="0">
              <a:defRPr/>
            </a:pPr>
            <a:r>
              <a:rPr sz="1500"/>
              <a:t>회전 프레임에서 블레이드 주변에 강한 고속 유동대가 형성되었으며, 회전면 아래로 일정한 방향성을 가진 다운워시가 형성되었다. 스팬 외측에서 유속이 가장 크게 증가하는 전형적인 호버링 로터 유동이 나타났다.</a:t>
            </a:r>
            <a:endParaRPr sz="1500"/>
          </a:p>
          <a:p>
            <a:pPr lvl="0">
              <a:defRPr/>
            </a:pPr>
            <a:endParaRPr sz="1500"/>
          </a:p>
          <a:p>
            <a:pPr lvl="0">
              <a:defRPr/>
            </a:pPr>
            <a:r>
              <a:rPr sz="1500"/>
              <a:t>끝단 유동</a:t>
            </a:r>
            <a:endParaRPr sz="1500"/>
          </a:p>
          <a:p>
            <a:pPr lvl="0">
              <a:defRPr/>
            </a:pPr>
            <a:endParaRPr sz="1500"/>
          </a:p>
          <a:p>
            <a:pPr lvl="0">
              <a:defRPr/>
            </a:pPr>
            <a:r>
              <a:rPr sz="1500"/>
              <a:t>블레이드 끝단에서는 상대 유속 증가로 인해 뚜렷한 끝단 와류가 생성되었다. 계산이 진행될수록 와류가 연속된 링 형태로 정착하며 후류 구조의 중심을 형성하는 모습을 보였다.</a:t>
            </a:r>
            <a:endParaRPr sz="1500"/>
          </a:p>
          <a:p>
            <a:pPr lvl="0">
              <a:defRPr/>
            </a:pPr>
            <a:endParaRPr sz="1500"/>
          </a:p>
          <a:p>
            <a:pPr lvl="0">
              <a:defRPr/>
            </a:pPr>
            <a:r>
              <a:rPr sz="1500"/>
              <a:t>압력장 변화</a:t>
            </a:r>
            <a:endParaRPr sz="1500"/>
          </a:p>
          <a:p>
            <a:pPr lvl="0">
              <a:defRPr/>
            </a:pPr>
            <a:endParaRPr sz="1500"/>
          </a:p>
          <a:p>
            <a:pPr lvl="0">
              <a:defRPr/>
            </a:pPr>
            <a:r>
              <a:rPr sz="1500"/>
              <a:t>상면은 저압, 하면은 고압 영역을 유지하며 안정적인 양력 발생 조건이 형성되었다. 유속 분포에서도 상·하면의 속도 차이가 명확하게 구분되어 압력 분포와 일관된 경향을 보였다.</a:t>
            </a:r>
            <a:endParaRPr sz="1500"/>
          </a:p>
          <a:p>
            <a:pPr lvl="0">
              <a:defRPr/>
            </a:pPr>
            <a:endParaRPr sz="1500"/>
          </a:p>
          <a:p>
            <a:pPr lvl="0">
              <a:defRPr/>
            </a:pPr>
            <a:r>
              <a:rPr sz="1500"/>
              <a:t>후류 형상</a:t>
            </a:r>
            <a:endParaRPr sz="1500"/>
          </a:p>
          <a:p>
            <a:pPr lvl="0">
              <a:defRPr/>
            </a:pPr>
            <a:endParaRPr sz="1500"/>
          </a:p>
          <a:p>
            <a:pPr lvl="0">
              <a:defRPr/>
            </a:pPr>
            <a:r>
              <a:rPr sz="1500"/>
              <a:t>블레이드 아래 방향으로 고속 유동이 집중된 흐름이 형성되었고, 끝단에서 생성된 와류가 하강하면서 후류를 구성하였다. 후류는 일정한 축 방향 성향을 유지하며 호버링 조건의 일반적인 흐름 구조와 일치하였다.</a:t>
            </a:r>
            <a:endParaRPr sz="1500"/>
          </a:p>
          <a:p>
            <a:pPr lvl="0">
              <a:defRPr/>
            </a:pPr>
            <a:endParaRPr sz="1500"/>
          </a:p>
          <a:p>
            <a:pPr lvl="0">
              <a:defRPr/>
            </a:pPr>
            <a:r>
              <a:rPr sz="1500"/>
              <a:t>수렴 상태</a:t>
            </a:r>
            <a:endParaRPr sz="1500"/>
          </a:p>
          <a:p>
            <a:pPr lvl="0">
              <a:defRPr/>
            </a:pPr>
            <a:endParaRPr sz="1500"/>
          </a:p>
          <a:p>
            <a:pPr lvl="0">
              <a:defRPr/>
            </a:pPr>
            <a:r>
              <a:rPr sz="1500"/>
              <a:t>잔차는 계산 과정에서 안정적으로 감소하며 발산 없이 계산이 종료되었다. 전체적으로 정상적인 수렴 패턴을 보였고 해석 결과의 신뢰성은 확보된 것으로 판단된다.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3261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>
        <a:defPPr lvl="0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450</ep:Words>
  <ep:PresentationFormat>화면 슬라이드 쇼(4:3)</ep:PresentationFormat>
  <ep:Paragraphs>120</ep:Paragraphs>
  <ep:Slides>6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2013-01-27T09:14:16.000</dcterms:created>
  <dc:creator>Cju</dc:creator>
  <dc:description>generated using python-pptx</dc:description>
  <cp:lastModifiedBy>PC</cp:lastModifiedBy>
  <dcterms:modified xsi:type="dcterms:W3CDTF">2025-11-26T10:47:47.253</dcterms:modified>
  <cp:revision>105</cp:revision>
  <dc:title>3D Wing CFD Simulation Report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